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308" r:id="rId4"/>
    <p:sldId id="305" r:id="rId5"/>
    <p:sldId id="296" r:id="rId6"/>
    <p:sldId id="293" r:id="rId7"/>
    <p:sldId id="266" r:id="rId8"/>
    <p:sldId id="307" r:id="rId9"/>
    <p:sldId id="297" r:id="rId10"/>
    <p:sldId id="299" r:id="rId11"/>
    <p:sldId id="300" r:id="rId12"/>
    <p:sldId id="301" r:id="rId13"/>
    <p:sldId id="302" r:id="rId14"/>
    <p:sldId id="303" r:id="rId15"/>
    <p:sldId id="306" r:id="rId16"/>
    <p:sldId id="294" r:id="rId17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16D"/>
    <a:srgbClr val="FFE39D"/>
    <a:srgbClr val="FF9933"/>
    <a:srgbClr val="BFBFBF"/>
    <a:srgbClr val="B8CCE4"/>
    <a:srgbClr val="E6F6D6"/>
    <a:srgbClr val="FF9900"/>
    <a:srgbClr val="3333FF"/>
    <a:srgbClr val="CC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5FF51-7989-4E19-BBAD-F5A7EB858E92}" type="doc">
      <dgm:prSet loTypeId="urn:microsoft.com/office/officeart/2005/8/layout/arrow2" loCatId="process" qsTypeId="urn:microsoft.com/office/officeart/2005/8/quickstyle/3d6" qsCatId="3D" csTypeId="urn:microsoft.com/office/officeart/2005/8/colors/colorful2" csCatId="colorful" phldr="1"/>
      <dgm:spPr/>
    </dgm:pt>
    <dgm:pt modelId="{27DF60DE-7DC2-45B4-8695-57ABCDCF76D0}">
      <dgm:prSet phldrT="[Текст]" custT="1"/>
      <dgm:spPr/>
      <dgm:t>
        <a:bodyPr/>
        <a:lstStyle/>
        <a:p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E4A1D-F766-43C7-B272-E5F46D31A6E2}" type="parTrans" cxnId="{7B93367B-D7A9-4012-BC10-37BD06523A67}">
      <dgm:prSet/>
      <dgm:spPr/>
      <dgm:t>
        <a:bodyPr/>
        <a:lstStyle/>
        <a:p>
          <a:endParaRPr lang="ru-RU"/>
        </a:p>
      </dgm:t>
    </dgm:pt>
    <dgm:pt modelId="{A32A7D22-D393-4735-B252-07CB5711BFFC}" type="sibTrans" cxnId="{7B93367B-D7A9-4012-BC10-37BD06523A67}">
      <dgm:prSet/>
      <dgm:spPr/>
      <dgm:t>
        <a:bodyPr/>
        <a:lstStyle/>
        <a:p>
          <a:endParaRPr lang="ru-RU"/>
        </a:p>
      </dgm:t>
    </dgm:pt>
    <dgm:pt modelId="{5C8869D4-235F-417F-AD68-5A679E0F752A}">
      <dgm:prSet phldrT="[Текст]" custT="1"/>
      <dgm:spPr/>
      <dgm:t>
        <a:bodyPr/>
        <a:lstStyle/>
        <a:p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BAA00-9332-4445-A77F-15374C2B2E54}" type="parTrans" cxnId="{6AB7C509-2936-4985-A78E-C5A177B25026}">
      <dgm:prSet/>
      <dgm:spPr/>
      <dgm:t>
        <a:bodyPr/>
        <a:lstStyle/>
        <a:p>
          <a:endParaRPr lang="ru-RU"/>
        </a:p>
      </dgm:t>
    </dgm:pt>
    <dgm:pt modelId="{45808D13-DC0F-463B-A61B-D53A8D02EC32}" type="sibTrans" cxnId="{6AB7C509-2936-4985-A78E-C5A177B25026}">
      <dgm:prSet/>
      <dgm:spPr/>
      <dgm:t>
        <a:bodyPr/>
        <a:lstStyle/>
        <a:p>
          <a:endParaRPr lang="ru-RU"/>
        </a:p>
      </dgm:t>
    </dgm:pt>
    <dgm:pt modelId="{16738070-1B69-42FD-8A8C-7FCD18E33A58}">
      <dgm:prSet phldrT="[Текст]" custT="1"/>
      <dgm:spPr/>
      <dgm:t>
        <a:bodyPr/>
        <a:lstStyle/>
        <a:p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D112B-38F6-4C6E-B1ED-DF9CBC6F71A1}" type="parTrans" cxnId="{D58BC0EB-6DF3-4E84-9946-1C9A1D388F0B}">
      <dgm:prSet/>
      <dgm:spPr/>
      <dgm:t>
        <a:bodyPr/>
        <a:lstStyle/>
        <a:p>
          <a:endParaRPr lang="ru-RU"/>
        </a:p>
      </dgm:t>
    </dgm:pt>
    <dgm:pt modelId="{AE9D78C3-2463-485F-BD94-8152C3A36034}" type="sibTrans" cxnId="{D58BC0EB-6DF3-4E84-9946-1C9A1D388F0B}">
      <dgm:prSet/>
      <dgm:spPr/>
      <dgm:t>
        <a:bodyPr/>
        <a:lstStyle/>
        <a:p>
          <a:endParaRPr lang="ru-RU"/>
        </a:p>
      </dgm:t>
    </dgm:pt>
    <dgm:pt modelId="{E32296C6-761F-4024-9E03-6579AA1556BF}" type="pres">
      <dgm:prSet presAssocID="{1B25FF51-7989-4E19-BBAD-F5A7EB858E92}" presName="arrowDiagram" presStyleCnt="0">
        <dgm:presLayoutVars>
          <dgm:chMax val="5"/>
          <dgm:dir/>
          <dgm:resizeHandles val="exact"/>
        </dgm:presLayoutVars>
      </dgm:prSet>
      <dgm:spPr/>
    </dgm:pt>
    <dgm:pt modelId="{9183E401-CB5A-4BB9-998D-3B209594BF66}" type="pres">
      <dgm:prSet presAssocID="{1B25FF51-7989-4E19-BBAD-F5A7EB858E92}" presName="arrow" presStyleLbl="bgShp" presStyleIdx="0" presStyleCnt="1" custScaleX="99067" custLinFactNeighborX="131"/>
      <dgm:spPr/>
    </dgm:pt>
    <dgm:pt modelId="{37C4CC37-B01C-443F-BD1B-0E9DF50FEC16}" type="pres">
      <dgm:prSet presAssocID="{1B25FF51-7989-4E19-BBAD-F5A7EB858E92}" presName="arrowDiagram3" presStyleCnt="0"/>
      <dgm:spPr/>
    </dgm:pt>
    <dgm:pt modelId="{BA552DB6-8911-407E-B35E-0318ADDF9AE4}" type="pres">
      <dgm:prSet presAssocID="{27DF60DE-7DC2-45B4-8695-57ABCDCF76D0}" presName="bullet3a" presStyleLbl="node1" presStyleIdx="0" presStyleCnt="3"/>
      <dgm:spPr/>
    </dgm:pt>
    <dgm:pt modelId="{1BE98B36-7F94-46C9-8871-5E11AA7BF5DE}" type="pres">
      <dgm:prSet presAssocID="{27DF60DE-7DC2-45B4-8695-57ABCDCF76D0}" presName="textBox3a" presStyleLbl="revTx" presStyleIdx="0" presStyleCnt="3" custLinFactNeighborX="-2167" custLinFactNeighborY="1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89686-DB32-416C-9B62-7BB1691CE67C}" type="pres">
      <dgm:prSet presAssocID="{5C8869D4-235F-417F-AD68-5A679E0F752A}" presName="bullet3b" presStyleLbl="node1" presStyleIdx="1" presStyleCnt="3"/>
      <dgm:spPr/>
    </dgm:pt>
    <dgm:pt modelId="{D971C913-4157-4A39-A88D-C980B169EB3A}" type="pres">
      <dgm:prSet presAssocID="{5C8869D4-235F-417F-AD68-5A679E0F752A}" presName="textBox3b" presStyleLbl="revTx" presStyleIdx="1" presStyleCnt="3" custScaleX="198714" custLinFactNeighborX="40349" custLinFactNeighborY="-73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4F91D-03A3-42DF-BA72-1862956FE204}" type="pres">
      <dgm:prSet presAssocID="{16738070-1B69-42FD-8A8C-7FCD18E33A58}" presName="bullet3c" presStyleLbl="node1" presStyleIdx="2" presStyleCnt="3" custLinFactX="74650" custLinFactNeighborX="100000" custLinFactNeighborY="16486"/>
      <dgm:spPr/>
    </dgm:pt>
    <dgm:pt modelId="{FAA023EC-71AE-4E28-971B-812CC838F860}" type="pres">
      <dgm:prSet presAssocID="{16738070-1B69-42FD-8A8C-7FCD18E33A58}" presName="textBox3c" presStyleLbl="revTx" presStyleIdx="2" presStyleCnt="3" custLinFactNeighborX="16176" custLinFactNeighborY="-3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7C509-2936-4985-A78E-C5A177B25026}" srcId="{1B25FF51-7989-4E19-BBAD-F5A7EB858E92}" destId="{5C8869D4-235F-417F-AD68-5A679E0F752A}" srcOrd="1" destOrd="0" parTransId="{A80BAA00-9332-4445-A77F-15374C2B2E54}" sibTransId="{45808D13-DC0F-463B-A61B-D53A8D02EC32}"/>
    <dgm:cxn modelId="{7B93367B-D7A9-4012-BC10-37BD06523A67}" srcId="{1B25FF51-7989-4E19-BBAD-F5A7EB858E92}" destId="{27DF60DE-7DC2-45B4-8695-57ABCDCF76D0}" srcOrd="0" destOrd="0" parTransId="{A68E4A1D-F766-43C7-B272-E5F46D31A6E2}" sibTransId="{A32A7D22-D393-4735-B252-07CB5711BFFC}"/>
    <dgm:cxn modelId="{9F119F85-3B55-46F4-8F60-F719CE749CB4}" type="presOf" srcId="{27DF60DE-7DC2-45B4-8695-57ABCDCF76D0}" destId="{1BE98B36-7F94-46C9-8871-5E11AA7BF5DE}" srcOrd="0" destOrd="0" presId="urn:microsoft.com/office/officeart/2005/8/layout/arrow2"/>
    <dgm:cxn modelId="{47144CF6-0460-45AB-B95F-4E00CA59AC81}" type="presOf" srcId="{5C8869D4-235F-417F-AD68-5A679E0F752A}" destId="{D971C913-4157-4A39-A88D-C980B169EB3A}" srcOrd="0" destOrd="0" presId="urn:microsoft.com/office/officeart/2005/8/layout/arrow2"/>
    <dgm:cxn modelId="{D58BC0EB-6DF3-4E84-9946-1C9A1D388F0B}" srcId="{1B25FF51-7989-4E19-BBAD-F5A7EB858E92}" destId="{16738070-1B69-42FD-8A8C-7FCD18E33A58}" srcOrd="2" destOrd="0" parTransId="{A3FD112B-38F6-4C6E-B1ED-DF9CBC6F71A1}" sibTransId="{AE9D78C3-2463-485F-BD94-8152C3A36034}"/>
    <dgm:cxn modelId="{E7969D40-635C-4A6F-B9CB-AF2D9E9C9D0E}" type="presOf" srcId="{1B25FF51-7989-4E19-BBAD-F5A7EB858E92}" destId="{E32296C6-761F-4024-9E03-6579AA1556BF}" srcOrd="0" destOrd="0" presId="urn:microsoft.com/office/officeart/2005/8/layout/arrow2"/>
    <dgm:cxn modelId="{04F38F5C-AB60-46E0-AED5-0B7F874372B1}" type="presOf" srcId="{16738070-1B69-42FD-8A8C-7FCD18E33A58}" destId="{FAA023EC-71AE-4E28-971B-812CC838F860}" srcOrd="0" destOrd="0" presId="urn:microsoft.com/office/officeart/2005/8/layout/arrow2"/>
    <dgm:cxn modelId="{545740E6-FB37-4C31-BD62-B97C749DE8B2}" type="presParOf" srcId="{E32296C6-761F-4024-9E03-6579AA1556BF}" destId="{9183E401-CB5A-4BB9-998D-3B209594BF66}" srcOrd="0" destOrd="0" presId="urn:microsoft.com/office/officeart/2005/8/layout/arrow2"/>
    <dgm:cxn modelId="{99BE9131-5BD3-43F8-854D-9134E79A856E}" type="presParOf" srcId="{E32296C6-761F-4024-9E03-6579AA1556BF}" destId="{37C4CC37-B01C-443F-BD1B-0E9DF50FEC16}" srcOrd="1" destOrd="0" presId="urn:microsoft.com/office/officeart/2005/8/layout/arrow2"/>
    <dgm:cxn modelId="{1A5F017E-77E1-453C-8EE0-96836C48DB4D}" type="presParOf" srcId="{37C4CC37-B01C-443F-BD1B-0E9DF50FEC16}" destId="{BA552DB6-8911-407E-B35E-0318ADDF9AE4}" srcOrd="0" destOrd="0" presId="urn:microsoft.com/office/officeart/2005/8/layout/arrow2"/>
    <dgm:cxn modelId="{6C4A120C-E44C-41F9-B480-30665E186DFE}" type="presParOf" srcId="{37C4CC37-B01C-443F-BD1B-0E9DF50FEC16}" destId="{1BE98B36-7F94-46C9-8871-5E11AA7BF5DE}" srcOrd="1" destOrd="0" presId="urn:microsoft.com/office/officeart/2005/8/layout/arrow2"/>
    <dgm:cxn modelId="{788C96AC-FD74-4294-A2FC-1348EC6DA821}" type="presParOf" srcId="{37C4CC37-B01C-443F-BD1B-0E9DF50FEC16}" destId="{3A189686-DB32-416C-9B62-7BB1691CE67C}" srcOrd="2" destOrd="0" presId="urn:microsoft.com/office/officeart/2005/8/layout/arrow2"/>
    <dgm:cxn modelId="{05D0D0A6-900A-4E08-91EA-F2AEE6200B34}" type="presParOf" srcId="{37C4CC37-B01C-443F-BD1B-0E9DF50FEC16}" destId="{D971C913-4157-4A39-A88D-C980B169EB3A}" srcOrd="3" destOrd="0" presId="urn:microsoft.com/office/officeart/2005/8/layout/arrow2"/>
    <dgm:cxn modelId="{35F5576A-4B72-40E3-A615-7A6BB869BB3F}" type="presParOf" srcId="{37C4CC37-B01C-443F-BD1B-0E9DF50FEC16}" destId="{6F34F91D-03A3-42DF-BA72-1862956FE204}" srcOrd="4" destOrd="0" presId="urn:microsoft.com/office/officeart/2005/8/layout/arrow2"/>
    <dgm:cxn modelId="{6B0FB6B7-AA7D-4F00-AC67-B78F8643B666}" type="presParOf" srcId="{37C4CC37-B01C-443F-BD1B-0E9DF50FEC16}" destId="{FAA023EC-71AE-4E28-971B-812CC838F86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3E401-CB5A-4BB9-998D-3B209594BF66}">
      <dsp:nvSpPr>
        <dsp:cNvPr id="0" name=""/>
        <dsp:cNvSpPr/>
      </dsp:nvSpPr>
      <dsp:spPr>
        <a:xfrm>
          <a:off x="842043" y="0"/>
          <a:ext cx="7162677" cy="45188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52DB6-8911-407E-B35E-0318ADDF9AE4}">
      <dsp:nvSpPr>
        <dsp:cNvPr id="0" name=""/>
        <dsp:cNvSpPr/>
      </dsp:nvSpPr>
      <dsp:spPr>
        <a:xfrm>
          <a:off x="1717070" y="3118899"/>
          <a:ext cx="187983" cy="1879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98B36-7F94-46C9-8871-5E11AA7BF5DE}">
      <dsp:nvSpPr>
        <dsp:cNvPr id="0" name=""/>
        <dsp:cNvSpPr/>
      </dsp:nvSpPr>
      <dsp:spPr>
        <a:xfrm>
          <a:off x="1774556" y="3212890"/>
          <a:ext cx="1684621" cy="130594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4556" y="3212890"/>
        <a:ext cx="1684621" cy="1305943"/>
      </dsp:txXfrm>
    </dsp:sp>
    <dsp:sp modelId="{3A189686-DB32-416C-9B62-7BB1691CE67C}">
      <dsp:nvSpPr>
        <dsp:cNvPr id="0" name=""/>
        <dsp:cNvSpPr/>
      </dsp:nvSpPr>
      <dsp:spPr>
        <a:xfrm>
          <a:off x="3376386" y="1890680"/>
          <a:ext cx="339816" cy="339816"/>
        </a:xfrm>
        <a:prstGeom prst="ellipse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71C913-4157-4A39-A88D-C980B169EB3A}">
      <dsp:nvSpPr>
        <dsp:cNvPr id="0" name=""/>
        <dsp:cNvSpPr/>
      </dsp:nvSpPr>
      <dsp:spPr>
        <a:xfrm>
          <a:off x="3389985" y="256801"/>
          <a:ext cx="3448149" cy="245824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6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9985" y="256801"/>
        <a:ext cx="3448149" cy="2458245"/>
      </dsp:txXfrm>
    </dsp:sp>
    <dsp:sp modelId="{6F34F91D-03A3-42DF-BA72-1862956FE204}">
      <dsp:nvSpPr>
        <dsp:cNvPr id="0" name=""/>
        <dsp:cNvSpPr/>
      </dsp:nvSpPr>
      <dsp:spPr>
        <a:xfrm>
          <a:off x="6192686" y="1220742"/>
          <a:ext cx="469958" cy="469958"/>
        </a:xfrm>
        <a:prstGeom prst="ellips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023EC-71AE-4E28-971B-812CC838F860}">
      <dsp:nvSpPr>
        <dsp:cNvPr id="0" name=""/>
        <dsp:cNvSpPr/>
      </dsp:nvSpPr>
      <dsp:spPr>
        <a:xfrm>
          <a:off x="5887574" y="374386"/>
          <a:ext cx="1735232" cy="314058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7574" y="374386"/>
        <a:ext cx="1735232" cy="314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E1101-6180-44E1-A77F-9AE747CA0F8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D4B12-38CA-439E-80DB-2625BDF7A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0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76A4-57FB-4CFF-8BFA-36C8742953B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BBC3-C9E6-4B97-87BA-360594869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BBC3-C9E6-4B97-87BA-360594869D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5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BBC3-C9E6-4B97-87BA-360594869D5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5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73" y="2418624"/>
            <a:ext cx="9144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ru-RU" sz="3200" b="1" dirty="0" smtClean="0">
                <a:solidFill>
                  <a:srgbClr val="0451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sz="3200" b="1" dirty="0" smtClean="0">
                <a:solidFill>
                  <a:srgbClr val="0451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партнёрского</a:t>
            </a:r>
            <a:r>
              <a:rPr lang="en-US" sz="3200" b="1" dirty="0" smtClean="0">
                <a:solidFill>
                  <a:srgbClr val="0451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451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взаимодействия    образовательного учреждения и родителей в условиях реализации федерального стандарта общего образования</a:t>
            </a:r>
            <a:endParaRPr lang="en-US" sz="3200" b="1" dirty="0" smtClean="0">
              <a:solidFill>
                <a:srgbClr val="04516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47664" y="260648"/>
            <a:ext cx="7423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716016" y="4653136"/>
            <a:ext cx="4255368" cy="1872208"/>
          </a:xfrm>
          <a:prstGeom prst="rect">
            <a:avLst/>
          </a:prstGeom>
        </p:spPr>
        <p:txBody>
          <a:bodyPr anchor="b"/>
          <a:lstStyle/>
          <a:p>
            <a:pPr marL="393192" indent="-393192" fontAlgn="base">
              <a:spcAft>
                <a:spcPct val="0"/>
              </a:spcAft>
              <a:buClr>
                <a:srgbClr val="FFFFFF"/>
              </a:buClr>
              <a:defRPr/>
            </a:pPr>
            <a:r>
              <a:rPr lang="ru-RU" sz="2000" b="1" spc="-150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Директор МБОУ СОШ № 155   </a:t>
            </a:r>
          </a:p>
          <a:p>
            <a:pPr marL="393192" indent="-393192" fontAlgn="base">
              <a:spcAft>
                <a:spcPct val="0"/>
              </a:spcAft>
              <a:buClr>
                <a:srgbClr val="FFFFFF"/>
              </a:buClr>
              <a:defRPr/>
            </a:pPr>
            <a:r>
              <a:rPr lang="ru-RU" sz="2000" b="1" spc="-150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Дмитриев Александр Вячеславович</a:t>
            </a:r>
            <a:endParaRPr lang="ru-RU" sz="2000" spc="-150" dirty="0" smtClean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248646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6576" y="289098"/>
            <a:ext cx="7315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49580" algn="l"/>
              </a:tabLst>
            </a:pPr>
            <a:r>
              <a:rPr lang="ru-RU" sz="2000" b="1" spc="-5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spc="-5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униципальное бюджетное общеобразовательное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49580" algn="l"/>
              </a:tabLst>
            </a:pPr>
            <a:r>
              <a:rPr lang="ru-RU" sz="2000" b="1" spc="-5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</a:t>
            </a:r>
            <a:r>
              <a:rPr lang="ru-RU" sz="2000" b="1" spc="-5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Новосибирска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49580" algn="l"/>
              </a:tabLst>
            </a:pPr>
            <a:r>
              <a:rPr lang="ru-RU" sz="2000" b="1" spc="-5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«Средняя общеобразовательная школа №  155»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49580" algn="l"/>
              </a:tabLs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5700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60648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совместной деятельности школы и семьи: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412776"/>
            <a:ext cx="8143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в семейное воспитание традиций народной педагогики;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форм сотрудничества с родителями, вовлечение их в совместную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прав родителей на участие в управлении образовательным учреждением;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родителей по семейным проблемам (школа молодых родителей, клуб одиноких отцов, матерей, родителей-инвалидов и др.)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000132" cy="8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637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16632"/>
            <a:ext cx="767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24" y="11384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«Чистый берег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«Тут грязи нет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  дерево»;</a:t>
            </a:r>
          </a:p>
        </p:txBody>
      </p:sp>
      <p:pic>
        <p:nvPicPr>
          <p:cNvPr id="4" name="Рисунок 3" descr="C:\Users\8523~1\AppData\Local\Temp\IMG-20141211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3429000"/>
            <a:ext cx="3786214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000132" cy="8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20140210_1249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95" y="1988840"/>
            <a:ext cx="4391368" cy="32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958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учебных занятий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 «Живой взгляд», «Мама и я»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и проведение праздников с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G:\лыжня\DSC016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2327921" cy="424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день семьи\DSC027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509460" cy="232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8523~1\AppData\Local\Temp\IMG-20141211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000504"/>
            <a:ext cx="286226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000132" cy="8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6" y="4643446"/>
            <a:ext cx="2143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«Сибиряк-значит лыжник»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«Папа, мама, я -спортивная семья»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42852"/>
            <a:ext cx="563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0785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643182"/>
            <a:ext cx="535785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-родительские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комитеты (классные и общешкольные);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-родительские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Советы (отцов, матерей);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-попечительский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-общественные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благотворительные фонды, учреждаемые родителями.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everouralsksrcn.ru/wp-content/uploads/2014/07/foto-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000240"/>
            <a:ext cx="3000396" cy="2076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4282" y="1000108"/>
            <a:ext cx="8715436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могут выступать за различные изменения, помогать в реализации программ развития школы и участвовать в управлении школой через: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10625" b="12500"/>
          <a:stretch>
            <a:fillRect/>
          </a:stretch>
        </p:blipFill>
        <p:spPr bwMode="auto">
          <a:xfrm>
            <a:off x="5913673" y="4509120"/>
            <a:ext cx="30160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000132" cy="8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944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000132" cy="8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Admin\Мои документы\Мои рисунки\фото с телефона\20141214_185225.jpg"/>
          <p:cNvPicPr>
            <a:picLocks noChangeAspect="1" noChangeArrowheads="1"/>
          </p:cNvPicPr>
          <p:nvPr/>
        </p:nvPicPr>
        <p:blipFill>
          <a:blip r:embed="rId3" cstate="print"/>
          <a:srcRect t="2564" b="15384"/>
          <a:stretch>
            <a:fillRect/>
          </a:stretch>
        </p:blipFill>
        <p:spPr bwMode="auto">
          <a:xfrm>
            <a:off x="2441062" y="3937743"/>
            <a:ext cx="3286148" cy="1890376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фото с телефона\20141214_185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52" y="3884082"/>
            <a:ext cx="2018078" cy="269077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5720" y="1357298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Большим помощником в работе с родителями для нас стал электронный дневник. Более 40% родителей регулярно пользуются электронным дневником.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Базовый функционал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Дневник.ру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бесплатным для всех участников образовательного процесса.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Пользователям доступны электронный классный журнал и дневник учащегося,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медиатека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библиотека,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онлайн-тренинг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тестирования ЕГЭ, возможность пройти вступительные олимпиады в крупнейшие ВУЗы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konstantinpalace.ru/userfiles/image/logotip_dnevnik_ru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4740517"/>
            <a:ext cx="3825790" cy="2084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1399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714488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можно меньше вызовов в школу матерей и отцов для моральных нотаций детям, и как можно больше духовного общения детей с родителями, которое приносит радость матерям и отцам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В.А. Сухомлинский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000132" cy="8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aminovse.ru/uploads/2013/12/r_fdd3a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629756" cy="24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8523~1\AppData\Local\Temp\IMG_11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459648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48" y="227092"/>
            <a:ext cx="6379800" cy="591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25056" cy="10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608" y="1124744"/>
            <a:ext cx="2720745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Любите!</a:t>
            </a:r>
            <a:endParaRPr lang="en-US" sz="28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Уважайте!</a:t>
            </a:r>
            <a:endParaRPr lang="en-US" sz="28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Помогайте!</a:t>
            </a:r>
            <a:endParaRPr lang="en-US" sz="28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Объясняйте!</a:t>
            </a:r>
            <a:endParaRPr lang="en-US" sz="28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Учите!</a:t>
            </a:r>
            <a:endParaRPr lang="en-US" sz="28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Доверяйте!</a:t>
            </a:r>
            <a:endParaRPr lang="en-US" sz="28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Спрашивайте!</a:t>
            </a:r>
            <a:endParaRPr lang="en-US" sz="28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i="1" dirty="0" smtClean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Благодарите!</a:t>
            </a:r>
            <a:endParaRPr lang="ru-RU" sz="2800" i="1" dirty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4978" y="5805264"/>
            <a:ext cx="7718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Благодарю за внимание!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853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44624"/>
            <a:ext cx="7606058" cy="6540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4516D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sz="3200" i="0" u="none" strike="noStrike" kern="1200" cap="none" spc="-150" normalizeH="0" baseline="0" noProof="0" dirty="0" smtClean="0">
                <a:ln>
                  <a:noFill/>
                </a:ln>
                <a:solidFill>
                  <a:srgbClr val="0451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451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8568952" cy="585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 в РФ» предоставил родителям    преимущественное право на обучение и воспитание детей и обязал образовательные организации оказывать помощь родителям в образовании детей</a:t>
            </a:r>
          </a:p>
          <a:p>
            <a:pPr algn="just">
              <a:lnSpc>
                <a:spcPct val="114000"/>
              </a:lnSpc>
            </a:pPr>
            <a:endParaRPr lang="ru-RU" b="1" dirty="0" smtClean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Изменились запросы личности и родителей, ожидания общества                             и требования государства в области образования</a:t>
            </a:r>
          </a:p>
          <a:p>
            <a:pPr algn="just">
              <a:lnSpc>
                <a:spcPct val="114000"/>
              </a:lnSpc>
            </a:pPr>
            <a:endParaRPr lang="ru-RU" b="1" dirty="0" smtClean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Родители, являясь заказчиками образовательных услуг, одновременно создают среду, благоприятствующую обучению и воспитанию детей</a:t>
            </a:r>
          </a:p>
          <a:p>
            <a:pPr marL="342900" indent="-342900" algn="just">
              <a:lnSpc>
                <a:spcPct val="114000"/>
              </a:lnSpc>
            </a:pPr>
            <a:endParaRPr lang="ru-RU" b="1" dirty="0" smtClean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ФГОС рассматривает родителей как равноправных участников образовательного процесса</a:t>
            </a:r>
          </a:p>
          <a:p>
            <a:pPr algn="just">
              <a:lnSpc>
                <a:spcPct val="114000"/>
              </a:lnSpc>
            </a:pPr>
            <a:endParaRPr lang="ru-RU" b="1" dirty="0" smtClean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Личностно – деятельностный подход в образовании, заявленный  </a:t>
            </a: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              в </a:t>
            </a:r>
            <a:r>
              <a:rPr lang="ru-RU" b="1" dirty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ФГОС, реализуется через </a:t>
            </a: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со-деятельность </a:t>
            </a:r>
            <a:r>
              <a:rPr lang="ru-RU" b="1" dirty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b="1" dirty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– родитель</a:t>
            </a: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Социальное партнёрство школы и родителей является основой качественного образования</a:t>
            </a:r>
          </a:p>
          <a:p>
            <a:pPr algn="just"/>
            <a:endParaRPr lang="ru-RU" b="1" dirty="0" smtClean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945"/>
            <a:ext cx="1105770" cy="91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970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44624"/>
            <a:ext cx="7606058" cy="6540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4516D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sz="3200" i="0" u="none" strike="noStrike" kern="1200" cap="none" spc="-150" normalizeH="0" baseline="0" noProof="0" dirty="0" smtClean="0">
                <a:ln>
                  <a:noFill/>
                </a:ln>
                <a:solidFill>
                  <a:srgbClr val="0451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451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945"/>
            <a:ext cx="1105770" cy="91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6258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Аналитический отчёт</a:t>
            </a:r>
          </a:p>
          <a:p>
            <a:pPr algn="ctr"/>
            <a:r>
              <a:rPr lang="ru-RU" dirty="0"/>
              <a:t>по итогам  мониторинга  достижения планируемых результатов</a:t>
            </a:r>
          </a:p>
          <a:p>
            <a:pPr algn="ctr"/>
            <a:r>
              <a:rPr lang="ru-RU" dirty="0"/>
              <a:t> при реализации ФГОС НОО  </a:t>
            </a:r>
            <a:r>
              <a:rPr lang="ru-RU" dirty="0" smtClean="0"/>
              <a:t>в </a:t>
            </a:r>
            <a:r>
              <a:rPr lang="ru-RU" dirty="0"/>
              <a:t>общеобразовательных учреждениях  </a:t>
            </a:r>
          </a:p>
          <a:p>
            <a:pPr algn="ctr"/>
            <a:r>
              <a:rPr lang="ru-RU" dirty="0"/>
              <a:t>города Новосибирска в  2014  году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 60% ОУ в программе духовно-нравственного развития и программе формирования экологической культуры, здорового, безопасного образа жизни запланирована работа с родителями, однако участие их в оценивании достижения планируемых результатов учащимися предусмотрено лишь в 17% ОУ.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u="sng" dirty="0"/>
              <a:t>Напрашивается вывод: родители не привлекаются к оценочной деятельности своих детей, а это значит, что родители в большинстве ОУ не вовлечены в оценочную деятельность развития собственных детей. </a:t>
            </a:r>
          </a:p>
          <a:p>
            <a:r>
              <a:rPr lang="ru-RU" dirty="0"/>
              <a:t>Общественный договор, положенный в основу Стандарта, устанавливающий новый тип взаимоотношений между личностью, семьей, обществом и государством, основанный на принципе взаимного согласия участников образовательных отношений в формировании и реализации политики в области образования, подразумевающий принятие сторонами взаимных обязательств (договоренностей), их солидарную ответственность за результат образования, на данный момент в полной мере не действует. </a:t>
            </a:r>
          </a:p>
        </p:txBody>
      </p:sp>
    </p:spTree>
    <p:extLst>
      <p:ext uri="{BB962C8B-B14F-4D97-AF65-F5344CB8AC3E}">
        <p14:creationId xmlns:p14="http://schemas.microsoft.com/office/powerpoint/2010/main" val="784326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Именно родители – первые воспитатели – имеют самое сильное влияние на детей.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Если родители с первых дней рождения ребенка уделяют ему должное внимание, формируют у него творческие способности и познавательные интересы, то они являются для ребенка авторитетом.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57214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«Каждый последующий воспитатель оказывает на ребенка меньше влияния, чем предыдущий»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Ж.Ж. Руссо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928934"/>
            <a:ext cx="30622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8575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28934"/>
            <a:ext cx="34326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214446" cy="10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325056" cy="10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14285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Запрос родителей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678125" cy="53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90956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714488"/>
            <a:ext cx="6749942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506E94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endParaRPr lang="ru-RU" sz="3200" b="1" dirty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325056" cy="10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929066"/>
            <a:ext cx="3143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1357298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емья -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важнейший институт общества,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отвечающая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социализацию новых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поколений.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Родители - равноправные участники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процесса.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143380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Отношения между участниками образовательного процесса регулируются Федеральным законом  « Об образовании в Российской федерации»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619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16632"/>
            <a:ext cx="7392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451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Модель  </a:t>
            </a:r>
            <a:endParaRPr lang="ru-RU" sz="3200" b="1" dirty="0" smtClean="0">
              <a:solidFill>
                <a:srgbClr val="04516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451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партнёрского </a:t>
            </a:r>
            <a:r>
              <a:rPr lang="ru-RU" sz="3200" b="1" dirty="0">
                <a:solidFill>
                  <a:srgbClr val="04516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взаимодействия </a:t>
            </a:r>
            <a:endParaRPr lang="ru-RU" sz="3200" b="1" dirty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97" idx="0"/>
          </p:cNvCxnSpPr>
          <p:nvPr/>
        </p:nvCxnSpPr>
        <p:spPr>
          <a:xfrm>
            <a:off x="3218909" y="5564464"/>
            <a:ext cx="1380206" cy="499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0896" y="3559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35227" y="2509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9" name="Овал 98"/>
          <p:cNvSpPr/>
          <p:nvPr/>
        </p:nvSpPr>
        <p:spPr>
          <a:xfrm>
            <a:off x="351340" y="2694664"/>
            <a:ext cx="562158" cy="5804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351340" y="3599435"/>
            <a:ext cx="584256" cy="546027"/>
          </a:xfrm>
          <a:prstGeom prst="ellipse">
            <a:avLst/>
          </a:prstGeom>
          <a:solidFill>
            <a:srgbClr val="FFE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351340" y="4458669"/>
            <a:ext cx="562158" cy="579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9169" y="2800199"/>
            <a:ext cx="115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2440" y="3654622"/>
            <a:ext cx="15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dirty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0922" y="4552547"/>
            <a:ext cx="109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dirty="0">
              <a:solidFill>
                <a:srgbClr val="045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383125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857488" y="1285860"/>
            <a:ext cx="4735135" cy="5358101"/>
            <a:chOff x="2510730" y="1316961"/>
            <a:chExt cx="4735135" cy="535810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510730" y="1316961"/>
              <a:ext cx="4706865" cy="5358101"/>
              <a:chOff x="2475838" y="1397560"/>
              <a:chExt cx="4706865" cy="5358101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2475838" y="1397560"/>
                <a:ext cx="4706865" cy="5358101"/>
                <a:chOff x="2475838" y="1397560"/>
                <a:chExt cx="4706865" cy="5358101"/>
              </a:xfrm>
            </p:grpSpPr>
            <p:sp>
              <p:nvSpPr>
                <p:cNvPr id="13" name="Овал 12"/>
                <p:cNvSpPr/>
                <p:nvPr/>
              </p:nvSpPr>
              <p:spPr>
                <a:xfrm>
                  <a:off x="2887505" y="5524964"/>
                  <a:ext cx="3052647" cy="85636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800" dirty="0">
                    <a:ln w="18000">
                      <a:solidFill>
                        <a:srgbClr val="FF0000"/>
                      </a:solidFill>
                      <a:prstDash val="solid"/>
                      <a:miter lim="800000"/>
                    </a:ln>
                    <a:noFill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3892044" y="1397560"/>
                  <a:ext cx="1383751" cy="1180042"/>
                </a:xfrm>
                <a:prstGeom prst="ellipse">
                  <a:avLst/>
                </a:prstGeom>
                <a:solidFill>
                  <a:srgbClr val="E6F6D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052" name="Группа 2051"/>
                <p:cNvGrpSpPr/>
                <p:nvPr/>
              </p:nvGrpSpPr>
              <p:grpSpPr>
                <a:xfrm>
                  <a:off x="4217465" y="1504112"/>
                  <a:ext cx="924497" cy="1005886"/>
                  <a:chOff x="943488" y="1024970"/>
                  <a:chExt cx="1169498" cy="1134177"/>
                </a:xfrm>
              </p:grpSpPr>
              <p:sp>
                <p:nvSpPr>
                  <p:cNvPr id="7" name="Овал 6"/>
                  <p:cNvSpPr/>
                  <p:nvPr/>
                </p:nvSpPr>
                <p:spPr>
                  <a:xfrm>
                    <a:off x="943488" y="1442563"/>
                    <a:ext cx="914400" cy="71658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" name="Овал 7"/>
                  <p:cNvSpPr/>
                  <p:nvPr/>
                </p:nvSpPr>
                <p:spPr>
                  <a:xfrm>
                    <a:off x="1198586" y="1024970"/>
                    <a:ext cx="914400" cy="653008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6" name="Овал 5"/>
                <p:cNvSpPr/>
                <p:nvPr/>
              </p:nvSpPr>
              <p:spPr>
                <a:xfrm>
                  <a:off x="3963893" y="1544663"/>
                  <a:ext cx="722840" cy="57914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Овал 8"/>
                <p:cNvSpPr/>
                <p:nvPr/>
              </p:nvSpPr>
              <p:spPr>
                <a:xfrm>
                  <a:off x="3280003" y="3501008"/>
                  <a:ext cx="2456547" cy="880787"/>
                </a:xfrm>
                <a:prstGeom prst="ellipse">
                  <a:avLst/>
                </a:prstGeom>
                <a:solidFill>
                  <a:srgbClr val="E6F6D6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ln w="18000">
                      <a:solidFill>
                        <a:srgbClr val="FF0000"/>
                      </a:solidFill>
                      <a:prstDash val="solid"/>
                      <a:miter lim="800000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3229892" y="3566318"/>
                  <a:ext cx="722841" cy="57914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5013709" y="3660470"/>
                  <a:ext cx="722841" cy="546027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Равнобедренный треугольник 17"/>
                <p:cNvSpPr/>
                <p:nvPr/>
              </p:nvSpPr>
              <p:spPr>
                <a:xfrm>
                  <a:off x="2963363" y="1588730"/>
                  <a:ext cx="2989019" cy="3941472"/>
                </a:xfrm>
                <a:prstGeom prst="triangle">
                  <a:avLst>
                    <a:gd name="adj" fmla="val 5372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noFill/>
                  </a:endParaRPr>
                </a:p>
              </p:txBody>
            </p:sp>
            <p:cxnSp>
              <p:nvCxnSpPr>
                <p:cNvPr id="2064" name="Прямая со стрелкой 2063"/>
                <p:cNvCxnSpPr>
                  <a:endCxn id="10" idx="4"/>
                </p:cNvCxnSpPr>
                <p:nvPr/>
              </p:nvCxnSpPr>
              <p:spPr>
                <a:xfrm flipV="1">
                  <a:off x="2968694" y="4145462"/>
                  <a:ext cx="622618" cy="1632522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 стрелкой 72"/>
                <p:cNvCxnSpPr/>
                <p:nvPr/>
              </p:nvCxnSpPr>
              <p:spPr>
                <a:xfrm rot="5400000" flipH="1" flipV="1">
                  <a:off x="2309711" y="4024902"/>
                  <a:ext cx="4043704" cy="254967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 стрелкой 73"/>
                <p:cNvCxnSpPr/>
                <p:nvPr/>
              </p:nvCxnSpPr>
              <p:spPr>
                <a:xfrm rot="16200000" flipV="1">
                  <a:off x="4076650" y="2584368"/>
                  <a:ext cx="1489702" cy="582031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 стрелкой 74"/>
                <p:cNvCxnSpPr/>
                <p:nvPr/>
              </p:nvCxnSpPr>
              <p:spPr>
                <a:xfrm flipV="1">
                  <a:off x="3795293" y="2094149"/>
                  <a:ext cx="622618" cy="1632522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Овал 11"/>
                <p:cNvSpPr/>
                <p:nvPr/>
              </p:nvSpPr>
              <p:spPr>
                <a:xfrm>
                  <a:off x="3887543" y="4202235"/>
                  <a:ext cx="924497" cy="58040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1" name="Прямая со стрелкой 40"/>
                <p:cNvCxnSpPr/>
                <p:nvPr/>
              </p:nvCxnSpPr>
              <p:spPr>
                <a:xfrm flipH="1" flipV="1">
                  <a:off x="5367397" y="4228138"/>
                  <a:ext cx="563578" cy="154058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9" name="TextBox 2078"/>
                <p:cNvSpPr txBox="1"/>
                <p:nvPr/>
              </p:nvSpPr>
              <p:spPr>
                <a:xfrm>
                  <a:off x="5244865" y="3202103"/>
                  <a:ext cx="19378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04516D"/>
                      </a:solidFill>
                      <a:latin typeface="Times New Roman" pitchFamily="18" charset="0"/>
                      <a:cs typeface="Times New Roman" pitchFamily="18" charset="0"/>
                    </a:rPr>
                    <a:t>Сотрудничество</a:t>
                  </a:r>
                  <a:r>
                    <a:rPr lang="ru-RU" dirty="0" smtClean="0">
                      <a:solidFill>
                        <a:srgbClr val="04516D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dirty="0">
                    <a:solidFill>
                      <a:srgbClr val="04516D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Овал 95"/>
                <p:cNvSpPr/>
                <p:nvPr/>
              </p:nvSpPr>
              <p:spPr>
                <a:xfrm>
                  <a:off x="5586129" y="5602743"/>
                  <a:ext cx="722841" cy="546027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2475838" y="5676164"/>
                  <a:ext cx="722841" cy="57914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3750601" y="6175258"/>
                  <a:ext cx="924497" cy="58040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" name="Прямая со стрелкой 61"/>
                <p:cNvCxnSpPr/>
                <p:nvPr/>
              </p:nvCxnSpPr>
              <p:spPr>
                <a:xfrm>
                  <a:off x="3009458" y="5743692"/>
                  <a:ext cx="2989019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 стрелкой 110"/>
                <p:cNvCxnSpPr>
                  <a:stCxn id="98" idx="0"/>
                </p:cNvCxnSpPr>
                <p:nvPr/>
              </p:nvCxnSpPr>
              <p:spPr>
                <a:xfrm flipV="1">
                  <a:off x="4212850" y="5777984"/>
                  <a:ext cx="1677056" cy="397274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 стрелкой 113"/>
                <p:cNvCxnSpPr>
                  <a:endCxn id="98" idx="0"/>
                </p:cNvCxnSpPr>
                <p:nvPr/>
              </p:nvCxnSpPr>
              <p:spPr>
                <a:xfrm>
                  <a:off x="2963363" y="5743692"/>
                  <a:ext cx="1249487" cy="431566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Прямая со стрелкой 118"/>
              <p:cNvCxnSpPr/>
              <p:nvPr/>
            </p:nvCxnSpPr>
            <p:spPr>
              <a:xfrm flipV="1">
                <a:off x="4316171" y="3773607"/>
                <a:ext cx="714380" cy="390364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3827569" y="3674815"/>
                <a:ext cx="1315182" cy="51856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>
                <a:stCxn id="10" idx="7"/>
                <a:endCxn id="12" idx="0"/>
              </p:cNvCxnSpPr>
              <p:nvPr/>
            </p:nvCxnSpPr>
            <p:spPr>
              <a:xfrm rot="16200000" flipH="1">
                <a:off x="3822781" y="3675225"/>
                <a:ext cx="551103" cy="502917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5779823" y="5050330"/>
              <a:ext cx="1466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4516D"/>
                  </a:solidFill>
                  <a:latin typeface="Times New Roman" pitchFamily="18" charset="0"/>
                  <a:cs typeface="Times New Roman" pitchFamily="18" charset="0"/>
                </a:rPr>
                <a:t>Знакомство</a:t>
              </a:r>
              <a:r>
                <a:rPr lang="ru-RU" dirty="0" smtClean="0">
                  <a:solidFill>
                    <a:srgbClr val="04516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94071" y="1692744"/>
              <a:ext cx="1537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4516D"/>
                  </a:solidFill>
                  <a:latin typeface="Times New Roman" pitchFamily="18" charset="0"/>
                  <a:cs typeface="Times New Roman" pitchFamily="18" charset="0"/>
                </a:rPr>
                <a:t>Партнёрство</a:t>
              </a:r>
              <a:endParaRPr lang="ru-RU" b="1" dirty="0">
                <a:solidFill>
                  <a:srgbClr val="04516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5296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эффект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партнёрского взаимодействия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27" y="4925759"/>
            <a:ext cx="2195736" cy="18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-180528" y="1393922"/>
          <a:ext cx="8827822" cy="451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0522" y="3653339"/>
            <a:ext cx="2160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доверия к ОО, умение родителей участвовать в совместной деятельности</a:t>
            </a:r>
            <a:endParaRPr lang="ru-RU" b="1" dirty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600" y="4581789"/>
            <a:ext cx="178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к совместной деятельности</a:t>
            </a:r>
            <a:endParaRPr lang="ru-RU" b="1" dirty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0763" y="3238550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Осознанность выбора форм взаимодействия, взаимная </a:t>
            </a:r>
          </a:p>
          <a:p>
            <a:r>
              <a:rPr lang="ru-RU" b="1" dirty="0" smtClean="0">
                <a:solidFill>
                  <a:srgbClr val="045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ответственность, долговременность</a:t>
            </a:r>
            <a:endParaRPr lang="ru-RU" b="1" dirty="0">
              <a:solidFill>
                <a:srgbClr val="045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2214554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Партнёрство</a:t>
            </a:r>
            <a:r>
              <a:rPr lang="ru-RU" dirty="0" smtClean="0">
                <a:solidFill>
                  <a:srgbClr val="04516D"/>
                </a:solidFill>
              </a:rPr>
              <a:t> </a:t>
            </a:r>
            <a:endParaRPr lang="ru-RU" dirty="0">
              <a:solidFill>
                <a:srgbClr val="04516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71462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Сотрудничество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641" y="4078211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Знакомство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lingvistschool.ru/sites/default/files/pics_lingvist/parent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" y="1252113"/>
            <a:ext cx="2725101" cy="27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048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064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совместной деятельности школы и семьи: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162880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диагностической работы по изучению семей;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психолого-педагогического просвещения родителей;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массовых мероприятий с родителями, работа по организации совместной общественно значимой деятельности и досуга родителей и обучающихся;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использование в практической деятельности позитивного опыта семейного воспитания;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000132" cy="8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33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780</Words>
  <Application>Microsoft Office PowerPoint</Application>
  <PresentationFormat>Экран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</cp:lastModifiedBy>
  <cp:revision>369</cp:revision>
  <cp:lastPrinted>2015-02-27T05:57:18Z</cp:lastPrinted>
  <dcterms:created xsi:type="dcterms:W3CDTF">2014-04-09T13:46:28Z</dcterms:created>
  <dcterms:modified xsi:type="dcterms:W3CDTF">2015-03-24T10:09:43Z</dcterms:modified>
</cp:coreProperties>
</file>